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hmqxvuX2DCR5dzm2pviJBi/Mi5S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icia Cordi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8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RobotoMedium-bold.fntdata"/><Relationship Id="rId10" Type="http://schemas.openxmlformats.org/officeDocument/2006/relationships/slide" Target="slides/slide3.xml"/><Relationship Id="rId32" Type="http://schemas.openxmlformats.org/officeDocument/2006/relationships/font" Target="fonts/RobotoMedium-regular.fntdata"/><Relationship Id="rId13" Type="http://schemas.openxmlformats.org/officeDocument/2006/relationships/slide" Target="slides/slide6.xml"/><Relationship Id="rId35" Type="http://schemas.openxmlformats.org/officeDocument/2006/relationships/font" Target="fonts/Roboto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Medium-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7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0-25T09:48:32.312">
    <p:pos x="1630" y="2219"/>
    <p:text>il manque quelque chose entre les deux sinon on a l'impression que c'est une personne avec un nom super long :)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_BDvt-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_1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2">
  <p:cSld name="TITLE_AND_BODY_3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5">
  <p:cSld name="TITLE_AND_BODY_6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3">
  <p:cSld name="TITLE_AND_BODY_4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6">
  <p:cSld name="TITLE_AND_BODY_7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4">
  <p:cSld name="TITLE_AND_BODY_5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 1">
  <p:cSld name="TITLE_AND_BODY_2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gradFill>
          <a:gsLst>
            <a:gs pos="0">
              <a:srgbClr val="FFFFFF"/>
            </a:gs>
            <a:gs pos="100000">
              <a:srgbClr val="DDDDDD"/>
            </a:gs>
          </a:gsLst>
          <a:lin ang="16200038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schools.com/cssref/css_selectors.asp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3schools.com/css/default.asp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67C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6900" y="-1148776"/>
            <a:ext cx="3771607" cy="670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5229250" y="2137220"/>
            <a:ext cx="416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"/>
              <a:buNone/>
            </a:pPr>
            <a:r>
              <a:rPr b="1" i="0" lang="fr" sz="20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/  CSS - LES BASES</a:t>
            </a:r>
            <a:endParaRPr b="1" i="0" sz="20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Les </a:t>
            </a:r>
            <a:r>
              <a:rPr b="1" lang="fr" sz="2400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sélecteurs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725" y="1988225"/>
            <a:ext cx="6448650" cy="1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Les sélecteurs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/>
        </p:nvSpPr>
        <p:spPr>
          <a:xfrm>
            <a:off x="135700" y="2203425"/>
            <a:ext cx="55995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23850" lvl="0" marL="45720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0" lang="fr" sz="19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  Pour sélectionner une “classe”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0" lang="fr" sz="19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 Pour sélectionner une “ID”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➔"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0" lang="fr" sz="19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  Pour sélectionner tous les éléments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4741525" y="2724150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4741525" y="1732900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#nom_id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4741525" y="741650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.nom_class{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4741525" y="3748925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Les sélecteurs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294225" y="1415900"/>
            <a:ext cx="646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Les sélecteurs simples </a:t>
            </a:r>
            <a:endParaRPr b="1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type="title"/>
          </p:nvPr>
        </p:nvSpPr>
        <p:spPr>
          <a:xfrm>
            <a:off x="4635400" y="2170650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fr" sz="1500">
                <a:solidFill>
                  <a:srgbClr val="00467C"/>
                </a:solidFill>
                <a:latin typeface="Roboto Slab"/>
                <a:ea typeface="Roboto Slab"/>
                <a:cs typeface="Roboto Slab"/>
                <a:sym typeface="Roboto Slab"/>
              </a:rPr>
              <a:t>Les Sélecteurs spéciaux : héritages</a:t>
            </a:r>
            <a:endParaRPr b="1" sz="1500">
              <a:solidFill>
                <a:srgbClr val="00467C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652350" y="2910875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input[type=”text”]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652350" y="1919625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 &gt; p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652350" y="928375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.nom_class_parent .nom_class_enfant{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652350" y="3935650"/>
            <a:ext cx="3742200" cy="857100"/>
          </a:xfrm>
          <a:prstGeom prst="rect">
            <a:avLst/>
          </a:prstGeom>
          <a:solidFill>
            <a:srgbClr val="00467C"/>
          </a:solidFill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p.nom_class { 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...</a:t>
            </a:r>
            <a:b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}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 txBox="1"/>
          <p:nvPr/>
        </p:nvSpPr>
        <p:spPr>
          <a:xfrm>
            <a:off x="4697750" y="2684838"/>
            <a:ext cx="46704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Pleins d’autres sélecteurs : </a:t>
            </a:r>
            <a:r>
              <a:rPr b="0" i="0" lang="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https://www.w3schools.com/cssref/css_selectors.asp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3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Les sélecteurs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4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Quelques propriétés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"/>
          <p:cNvSpPr txBox="1"/>
          <p:nvPr/>
        </p:nvSpPr>
        <p:spPr>
          <a:xfrm>
            <a:off x="248000" y="569350"/>
            <a:ext cx="8996100" cy="29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4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➔"/>
            </a:pPr>
            <a:r>
              <a:rPr b="1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Les textes :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font-family, font-size, font-weight, text-decoration, color …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➔"/>
            </a:pPr>
            <a:r>
              <a:rPr b="1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 fond des éléments : 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background-color, background-image …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➔"/>
            </a:pPr>
            <a:r>
              <a:rPr b="1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Propriétés des “boîtes” : 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width, height, min-width, min-height, margin, padding, border …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➔"/>
            </a:pPr>
            <a:r>
              <a:rPr b="1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Propriétés de positionnement ou d’affichage : 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display, visibility, position (absolute ou relative)...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➔"/>
            </a:pPr>
            <a:r>
              <a:rPr b="1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Autres : </a:t>
            </a: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comme le type de curseur par exemple : cursor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Découvrir toutes les propriétés : </a:t>
            </a:r>
            <a:r>
              <a:rPr b="0" i="0" lang="fr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https://www.w3schools.com/css/default.asp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 txBox="1"/>
          <p:nvPr/>
        </p:nvSpPr>
        <p:spPr>
          <a:xfrm>
            <a:off x="4572000" y="276200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Quelques propriétés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Extensions utiles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"/>
          <p:cNvSpPr txBox="1"/>
          <p:nvPr/>
        </p:nvSpPr>
        <p:spPr>
          <a:xfrm>
            <a:off x="2169700" y="1397325"/>
            <a:ext cx="66597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ColorZilla (pipette pour "piquer" les couleurs des sites que l'on regarde)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Fonts Ninja (pour connaître les polices et la taille du texte d'un site)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Measure-It (Petite règle pour mesurer les éléments d'un site que l'on regarde)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7"/>
          <p:cNvSpPr txBox="1"/>
          <p:nvPr/>
        </p:nvSpPr>
        <p:spPr>
          <a:xfrm>
            <a:off x="4572000" y="276200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Extensions utiles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75" name="Google Shape;27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6950" y="1397325"/>
            <a:ext cx="413775" cy="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6950" y="2282662"/>
            <a:ext cx="413775" cy="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6950" y="3100625"/>
            <a:ext cx="413776" cy="41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67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8. Questions</a:t>
            </a:r>
            <a:endParaRPr b="0" i="0" sz="1600" u="none" cap="none" strike="noStrik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3" name="Google Shape;28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31" y="-1469642"/>
            <a:ext cx="2022438" cy="35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/>
        </p:nvSpPr>
        <p:spPr>
          <a:xfrm>
            <a:off x="1510808" y="2086950"/>
            <a:ext cx="6122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Roboto Slab"/>
              <a:buNone/>
            </a:pPr>
            <a:r>
              <a:rPr b="1" i="0" lang="fr" sz="45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Questions ?</a:t>
            </a:r>
            <a:endParaRPr b="1" i="0" sz="45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Roboto Slab"/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Sommaire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31" y="152486"/>
            <a:ext cx="2022438" cy="36298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3349963" y="2213000"/>
            <a:ext cx="4029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Qu’est-ce que le CSS ?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 peu d’histoire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Comment l’intégrer ?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Les sélecteurs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Quelques propriétés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-"/>
            </a:pPr>
            <a:r>
              <a:rPr b="0" i="0" lang="f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Extensions utiles</a:t>
            </a:r>
            <a:endParaRPr b="0" i="0" sz="1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br>
              <a:rPr b="0" i="0" lang="f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794025" y="1302075"/>
            <a:ext cx="155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fr" sz="23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Sommaire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5750" y="2571751"/>
            <a:ext cx="861825" cy="9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Qu’est ce le CSS 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/>
        </p:nvSpPr>
        <p:spPr>
          <a:xfrm>
            <a:off x="4572000" y="2093325"/>
            <a:ext cx="467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1" i="0" lang="fr" sz="18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Cascading Style Sheet</a:t>
            </a: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ou en francais “Feuille de style en cascade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Utilisé pour </a:t>
            </a:r>
            <a:r>
              <a:rPr b="1" i="0" lang="fr" sz="18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styliser </a:t>
            </a:r>
            <a:r>
              <a:rPr b="0" i="0" lang="fr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 </a:t>
            </a:r>
            <a:r>
              <a:rPr b="1" i="0" lang="fr" sz="1800" u="none" cap="none" strike="noStrike">
                <a:solidFill>
                  <a:srgbClr val="00467C"/>
                </a:solidFill>
                <a:latin typeface="Roboto"/>
                <a:ea typeface="Roboto"/>
                <a:cs typeface="Roboto"/>
                <a:sym typeface="Roboto"/>
              </a:rPr>
              <a:t>mettre en page des pages Web</a:t>
            </a:r>
            <a:endParaRPr b="1" i="0" sz="1800" u="none" cap="none" strike="noStrike">
              <a:solidFill>
                <a:srgbClr val="0046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Qu’est-ce que c’est ?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525" y="1327981"/>
            <a:ext cx="4302475" cy="321357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483113" y="4541550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Page web sans CSS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900" y="781450"/>
            <a:ext cx="6744202" cy="372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3527038" y="4630975"/>
            <a:ext cx="1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Page web avec CSS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Qu’est-ce que c’est ?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Un peu d’histoire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/>
          <p:nvPr/>
        </p:nvSpPr>
        <p:spPr>
          <a:xfrm>
            <a:off x="7851776" y="8441520"/>
            <a:ext cx="271404" cy="335232"/>
          </a:xfrm>
          <a:custGeom>
            <a:rect b="b" l="l" r="r" t="t"/>
            <a:pathLst>
              <a:path extrusionOk="0" h="21600" w="21600">
                <a:moveTo>
                  <a:pt x="10528" y="0"/>
                </a:moveTo>
                <a:lnTo>
                  <a:pt x="21600" y="21600"/>
                </a:lnTo>
                <a:lnTo>
                  <a:pt x="10528" y="16702"/>
                </a:lnTo>
                <a:lnTo>
                  <a:pt x="0" y="21600"/>
                </a:lnTo>
                <a:lnTo>
                  <a:pt x="10528" y="0"/>
                </a:lnTo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7"/>
          <p:cNvGrpSpPr/>
          <p:nvPr/>
        </p:nvGrpSpPr>
        <p:grpSpPr>
          <a:xfrm>
            <a:off x="1626351" y="2000892"/>
            <a:ext cx="3944540" cy="569025"/>
            <a:chOff x="0" y="0"/>
            <a:chExt cx="10518774" cy="1517400"/>
          </a:xfrm>
        </p:grpSpPr>
        <p:cxnSp>
          <p:nvCxnSpPr>
            <p:cNvPr id="157" name="Google Shape;157;p7"/>
            <p:cNvCxnSpPr/>
            <p:nvPr/>
          </p:nvCxnSpPr>
          <p:spPr>
            <a:xfrm>
              <a:off x="0" y="0"/>
              <a:ext cx="0" cy="1517400"/>
            </a:xfrm>
            <a:prstGeom prst="straightConnector1">
              <a:avLst/>
            </a:prstGeom>
            <a:solidFill>
              <a:srgbClr val="AD3743"/>
            </a:solidFill>
            <a:ln cap="flat" cmpd="sng" w="38100">
              <a:solidFill>
                <a:srgbClr val="D9D9D9"/>
              </a:solidFill>
              <a:prstDash val="dash"/>
              <a:miter lim="400000"/>
              <a:headEnd len="sm" w="sm" type="none"/>
              <a:tailEnd len="sm" w="sm" type="none"/>
            </a:ln>
          </p:spPr>
        </p:cxnSp>
        <p:cxnSp>
          <p:nvCxnSpPr>
            <p:cNvPr id="158" name="Google Shape;158;p7"/>
            <p:cNvCxnSpPr/>
            <p:nvPr/>
          </p:nvCxnSpPr>
          <p:spPr>
            <a:xfrm>
              <a:off x="10518774" y="0"/>
              <a:ext cx="0" cy="1517400"/>
            </a:xfrm>
            <a:prstGeom prst="straightConnector1">
              <a:avLst/>
            </a:prstGeom>
            <a:solidFill>
              <a:srgbClr val="AD3743"/>
            </a:solidFill>
            <a:ln cap="flat" cmpd="sng" w="38100">
              <a:solidFill>
                <a:srgbClr val="D9D9D9"/>
              </a:solidFill>
              <a:prstDash val="dash"/>
              <a:miter lim="400000"/>
              <a:headEnd len="sm" w="sm" type="none"/>
              <a:tailEnd len="sm" w="sm" type="none"/>
            </a:ln>
          </p:spPr>
        </p:cxnSp>
      </p:grpSp>
      <p:grpSp>
        <p:nvGrpSpPr>
          <p:cNvPr id="159" name="Google Shape;159;p7"/>
          <p:cNvGrpSpPr/>
          <p:nvPr/>
        </p:nvGrpSpPr>
        <p:grpSpPr>
          <a:xfrm>
            <a:off x="3598621" y="2000892"/>
            <a:ext cx="3944540" cy="1110825"/>
            <a:chOff x="0" y="0"/>
            <a:chExt cx="10518774" cy="2962200"/>
          </a:xfrm>
        </p:grpSpPr>
        <p:cxnSp>
          <p:nvCxnSpPr>
            <p:cNvPr id="160" name="Google Shape;160;p7"/>
            <p:cNvCxnSpPr/>
            <p:nvPr/>
          </p:nvCxnSpPr>
          <p:spPr>
            <a:xfrm>
              <a:off x="0" y="0"/>
              <a:ext cx="0" cy="2962200"/>
            </a:xfrm>
            <a:prstGeom prst="straightConnector1">
              <a:avLst/>
            </a:prstGeom>
            <a:solidFill>
              <a:srgbClr val="AD3743"/>
            </a:solidFill>
            <a:ln cap="flat" cmpd="sng" w="38100">
              <a:solidFill>
                <a:srgbClr val="D9D9D9"/>
              </a:solidFill>
              <a:prstDash val="dash"/>
              <a:miter lim="400000"/>
              <a:headEnd len="sm" w="sm" type="none"/>
              <a:tailEnd len="sm" w="sm" type="none"/>
            </a:ln>
          </p:spPr>
        </p:cxnSp>
        <p:cxnSp>
          <p:nvCxnSpPr>
            <p:cNvPr id="161" name="Google Shape;161;p7"/>
            <p:cNvCxnSpPr/>
            <p:nvPr/>
          </p:nvCxnSpPr>
          <p:spPr>
            <a:xfrm>
              <a:off x="10518774" y="0"/>
              <a:ext cx="0" cy="2962200"/>
            </a:xfrm>
            <a:prstGeom prst="straightConnector1">
              <a:avLst/>
            </a:prstGeom>
            <a:solidFill>
              <a:srgbClr val="AD3743"/>
            </a:solidFill>
            <a:ln cap="flat" cmpd="sng" w="38100">
              <a:solidFill>
                <a:srgbClr val="D9D9D9"/>
              </a:solidFill>
              <a:prstDash val="dash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62" name="Google Shape;162;p7"/>
          <p:cNvSpPr/>
          <p:nvPr/>
        </p:nvSpPr>
        <p:spPr>
          <a:xfrm rot="10800000">
            <a:off x="7136499" y="1171352"/>
            <a:ext cx="810900" cy="772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F63D6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 rot="10800000">
            <a:off x="5165419" y="1171352"/>
            <a:ext cx="810900" cy="772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959B8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 rot="10800000">
            <a:off x="3193148" y="1171352"/>
            <a:ext cx="810900" cy="772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2D479A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 rot="10800000">
            <a:off x="1220878" y="1171352"/>
            <a:ext cx="810900" cy="772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2D479A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658118" y="2502369"/>
            <a:ext cx="7830300" cy="135300"/>
          </a:xfrm>
          <a:prstGeom prst="roundRect">
            <a:avLst>
              <a:gd fmla="val 4933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578275" y="2520719"/>
            <a:ext cx="96600" cy="96600"/>
          </a:xfrm>
          <a:prstGeom prst="ellipse">
            <a:avLst/>
          </a:prstGeom>
          <a:solidFill>
            <a:srgbClr val="2D479A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3550401" y="2520823"/>
            <a:ext cx="96600" cy="96600"/>
          </a:xfrm>
          <a:prstGeom prst="ellipse">
            <a:avLst/>
          </a:prstGeom>
          <a:solidFill>
            <a:srgbClr val="2D479A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5522399" y="2521716"/>
            <a:ext cx="96600" cy="96600"/>
          </a:xfrm>
          <a:prstGeom prst="ellipse">
            <a:avLst/>
          </a:prstGeom>
          <a:solidFill>
            <a:srgbClr val="3959B8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7494347" y="2520823"/>
            <a:ext cx="96900" cy="96600"/>
          </a:xfrm>
          <a:prstGeom prst="ellipse">
            <a:avLst/>
          </a:prstGeom>
          <a:solidFill>
            <a:srgbClr val="3F63D6"/>
          </a:solidFill>
          <a:ln>
            <a:noFill/>
          </a:ln>
        </p:spPr>
        <p:txBody>
          <a:bodyPr anchorCtr="0" anchor="ctr" bIns="22850" lIns="17150" spcFirstLastPara="1" rIns="17150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238440" y="1375629"/>
            <a:ext cx="77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17150" spcFirstLastPara="1" rIns="171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b="0" i="0" lang="fr" sz="1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1990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3210343" y="1375629"/>
            <a:ext cx="77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17150" spcFirstLastPara="1" rIns="171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b="0" i="0" lang="fr" sz="1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1994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 txBox="1"/>
          <p:nvPr/>
        </p:nvSpPr>
        <p:spPr>
          <a:xfrm>
            <a:off x="5178291" y="1375629"/>
            <a:ext cx="77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17150" spcFirstLastPara="1" rIns="171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b="0" i="0" lang="fr" sz="1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1996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153692" y="1375629"/>
            <a:ext cx="77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17150" spcFirstLastPara="1" rIns="17150" wrap="square" tIns="228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Roboto Medium"/>
              <a:buNone/>
            </a:pPr>
            <a:r>
              <a:rPr b="0" i="0" lang="fr" sz="17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1999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642327" y="3064849"/>
            <a:ext cx="19680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Pour faire du style, il faut passer par le HTML. Chaque navigateur possède ses propres règles. </a:t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9494"/>
              </a:buClr>
              <a:buSzPts val="1100"/>
              <a:buFont typeface="Helvetica Neue"/>
              <a:buNone/>
            </a:pPr>
            <a:r>
              <a:rPr b="0" i="0" lang="fr" sz="1100" u="none" cap="none" strike="noStrike">
                <a:solidFill>
                  <a:srgbClr val="9494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0" i="0" sz="1100" u="none" cap="none" strike="noStrike">
              <a:solidFill>
                <a:srgbClr val="9494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7"/>
          <p:cNvGrpSpPr/>
          <p:nvPr/>
        </p:nvGrpSpPr>
        <p:grpSpPr>
          <a:xfrm>
            <a:off x="2589124" y="3223675"/>
            <a:ext cx="2022647" cy="2073471"/>
            <a:chOff x="0" y="0"/>
            <a:chExt cx="4109400" cy="4493868"/>
          </a:xfrm>
        </p:grpSpPr>
        <p:sp>
          <p:nvSpPr>
            <p:cNvPr id="177" name="Google Shape;177;p7"/>
            <p:cNvSpPr txBox="1"/>
            <p:nvPr/>
          </p:nvSpPr>
          <p:spPr>
            <a:xfrm>
              <a:off x="0" y="649068"/>
              <a:ext cx="4109400" cy="38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rPr b="0" i="0" lang="fr" sz="13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Håkon Wium Lie Bert Bos travaillaient ensemble sur un navigateur appelé ARGO  qui utilise les feuilles de styles. Ils décidèrent de développer le CSS</a:t>
              </a:r>
              <a:endParaRPr b="0" i="0" sz="1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949494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8" name="Google Shape;178;p7"/>
            <p:cNvSpPr txBox="1"/>
            <p:nvPr/>
          </p:nvSpPr>
          <p:spPr>
            <a:xfrm>
              <a:off x="273750" y="0"/>
              <a:ext cx="35619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600"/>
                <a:buFont typeface="Roboto Slab"/>
                <a:buNone/>
              </a:pPr>
              <a:r>
                <a:rPr b="1" i="0" lang="fr" sz="1600" u="none" cap="none" strike="noStrike">
                  <a:solidFill>
                    <a:srgbClr val="363E4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Création du CSS</a:t>
              </a:r>
              <a:endParaRPr b="1" i="0" sz="1600" u="none" cap="none" strike="noStrike">
                <a:solidFill>
                  <a:srgbClr val="363E4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cxnSp>
        <p:nvCxnSpPr>
          <p:cNvPr id="179" name="Google Shape;179;p7"/>
          <p:cNvCxnSpPr/>
          <p:nvPr/>
        </p:nvCxnSpPr>
        <p:spPr>
          <a:xfrm>
            <a:off x="4572011" y="345237"/>
            <a:ext cx="476400" cy="47640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80" name="Google Shape;180;p7"/>
          <p:cNvGrpSpPr/>
          <p:nvPr/>
        </p:nvGrpSpPr>
        <p:grpSpPr>
          <a:xfrm>
            <a:off x="4800358" y="2746870"/>
            <a:ext cx="1541025" cy="1510520"/>
            <a:chOff x="0" y="0"/>
            <a:chExt cx="4109400" cy="3202968"/>
          </a:xfrm>
        </p:grpSpPr>
        <p:sp>
          <p:nvSpPr>
            <p:cNvPr id="181" name="Google Shape;181;p7"/>
            <p:cNvSpPr txBox="1"/>
            <p:nvPr/>
          </p:nvSpPr>
          <p:spPr>
            <a:xfrm>
              <a:off x="0" y="649068"/>
              <a:ext cx="4109400" cy="25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rPr b="0" i="0" lang="fr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Est pris d’intérêt pour le CSS.</a:t>
              </a:r>
              <a:endPara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rPr b="0" i="0" lang="fr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Il aime de principe de cascade. Année de création du CSS1</a:t>
              </a:r>
              <a:endPara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rPr b="0" i="0" lang="fr" sz="1100" u="none" cap="none" strike="noStrike">
                  <a:solidFill>
                    <a:srgbClr val="949494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7"/>
            <p:cNvSpPr txBox="1"/>
            <p:nvPr/>
          </p:nvSpPr>
          <p:spPr>
            <a:xfrm>
              <a:off x="273750" y="0"/>
              <a:ext cx="35619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600"/>
                <a:buFont typeface="Roboto Slab"/>
                <a:buNone/>
              </a:pPr>
              <a:r>
                <a:rPr b="1" i="0" lang="fr" sz="1600" u="none" cap="none" strike="noStrike">
                  <a:solidFill>
                    <a:srgbClr val="363E4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W3c</a:t>
              </a:r>
              <a:endParaRPr b="1" i="0" sz="1600" u="none" cap="none" strike="noStrike">
                <a:solidFill>
                  <a:srgbClr val="363E4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grpSp>
        <p:nvGrpSpPr>
          <p:cNvPr id="183" name="Google Shape;183;p7"/>
          <p:cNvGrpSpPr/>
          <p:nvPr/>
        </p:nvGrpSpPr>
        <p:grpSpPr>
          <a:xfrm>
            <a:off x="6775619" y="3223684"/>
            <a:ext cx="1541025" cy="534240"/>
            <a:chOff x="0" y="0"/>
            <a:chExt cx="4109400" cy="1157868"/>
          </a:xfrm>
        </p:grpSpPr>
        <p:sp>
          <p:nvSpPr>
            <p:cNvPr id="184" name="Google Shape;184;p7"/>
            <p:cNvSpPr txBox="1"/>
            <p:nvPr/>
          </p:nvSpPr>
          <p:spPr>
            <a:xfrm>
              <a:off x="0" y="649068"/>
              <a:ext cx="4109400" cy="5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49494"/>
                </a:buClr>
                <a:buSzPts val="1100"/>
                <a:buFont typeface="Helvetica Neue"/>
                <a:buNone/>
              </a:pPr>
              <a:r>
                <a:rPr b="0" i="0" lang="fr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Création du CSS 3</a:t>
              </a:r>
              <a:endParaRPr b="0" i="0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273750" y="0"/>
              <a:ext cx="35619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17150" spcFirstLastPara="1" rIns="17150" wrap="square" tIns="171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63E48"/>
                </a:buClr>
                <a:buSzPts val="1600"/>
                <a:buFont typeface="Roboto Slab"/>
                <a:buNone/>
              </a:pPr>
              <a:r>
                <a:rPr b="1" i="0" lang="fr" sz="1600" u="none" cap="none" strike="noStrike">
                  <a:solidFill>
                    <a:srgbClr val="363E4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CSS 3</a:t>
              </a:r>
              <a:endParaRPr b="1" i="0" sz="1600" u="none" cap="none" strike="noStrike">
                <a:solidFill>
                  <a:srgbClr val="363E48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186" name="Google Shape;186;p7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Un peu d’histoire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31" y="152486"/>
            <a:ext cx="2022438" cy="36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276" y="-8676"/>
            <a:ext cx="3441127" cy="5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126" y="2054687"/>
            <a:ext cx="3271195" cy="5871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1850291" y="2469263"/>
            <a:ext cx="3441150" cy="6645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Roboto Slab"/>
              <a:buNone/>
            </a:pPr>
            <a:r>
              <a:rPr b="1" i="0" lang="fr" sz="2400" u="none" cap="none" strike="noStrike">
                <a:solidFill>
                  <a:srgbClr val="3F3F3F"/>
                </a:solidFill>
                <a:latin typeface="Roboto Slab"/>
                <a:ea typeface="Roboto Slab"/>
                <a:cs typeface="Roboto Slab"/>
                <a:sym typeface="Roboto Slab"/>
              </a:rPr>
              <a:t>Comment l’intégrer ?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/>
        </p:nvSpPr>
        <p:spPr>
          <a:xfrm>
            <a:off x="1259050" y="1643550"/>
            <a:ext cx="46485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CSS à l’extérieur du fichier HTML 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1259050" y="2848100"/>
            <a:ext cx="69729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CSS à l’intérieur du fichier HTML grâce à la balise &lt;style&gt;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1259050" y="3866300"/>
            <a:ext cx="6905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4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CSS à l’intérieur des balises HTML</a:t>
            </a:r>
            <a:br>
              <a:rPr b="0" i="0" lang="fr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1259050" y="1386675"/>
            <a:ext cx="6972900" cy="10251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96211">
            <a:off x="5854475" y="1045500"/>
            <a:ext cx="1935100" cy="14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704" y="155565"/>
            <a:ext cx="2305486" cy="4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9"/>
          <p:cNvSpPr txBox="1"/>
          <p:nvPr/>
        </p:nvSpPr>
        <p:spPr>
          <a:xfrm>
            <a:off x="4572000" y="276197"/>
            <a:ext cx="41631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3E92"/>
              </a:buClr>
              <a:buSzPts val="1600"/>
              <a:buFont typeface="Roboto Slab"/>
              <a:buNone/>
            </a:pPr>
            <a:r>
              <a:rPr b="1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CSS / </a:t>
            </a:r>
            <a:r>
              <a:rPr b="0" i="0" lang="fr" sz="1600" u="none" cap="none" strike="noStrike">
                <a:solidFill>
                  <a:srgbClr val="263E92"/>
                </a:solidFill>
                <a:latin typeface="Roboto Slab"/>
                <a:ea typeface="Roboto Slab"/>
                <a:cs typeface="Roboto Slab"/>
                <a:sym typeface="Roboto Slab"/>
              </a:rPr>
              <a:t>Comment l’intégrer ?</a:t>
            </a:r>
            <a:endParaRPr b="0" i="0" sz="1600" u="none" cap="none" strike="noStrike">
              <a:solidFill>
                <a:srgbClr val="263E9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653600" y="1650225"/>
            <a:ext cx="494100" cy="4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67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653600" y="2848100"/>
            <a:ext cx="494100" cy="4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67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653600" y="3866300"/>
            <a:ext cx="494100" cy="4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467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